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36" r:id="rId1"/>
  </p:sldMasterIdLst>
  <p:notesMasterIdLst>
    <p:notesMasterId r:id="rId22"/>
  </p:notesMasterIdLst>
  <p:sldIdLst>
    <p:sldId id="256" r:id="rId2"/>
    <p:sldId id="264" r:id="rId3"/>
    <p:sldId id="360" r:id="rId4"/>
    <p:sldId id="358" r:id="rId5"/>
    <p:sldId id="257" r:id="rId6"/>
    <p:sldId id="267" r:id="rId7"/>
    <p:sldId id="268" r:id="rId8"/>
    <p:sldId id="356" r:id="rId9"/>
    <p:sldId id="334" r:id="rId10"/>
    <p:sldId id="352" r:id="rId11"/>
    <p:sldId id="357" r:id="rId12"/>
    <p:sldId id="270" r:id="rId13"/>
    <p:sldId id="335" r:id="rId14"/>
    <p:sldId id="349" r:id="rId15"/>
    <p:sldId id="345" r:id="rId16"/>
    <p:sldId id="346" r:id="rId17"/>
    <p:sldId id="347" r:id="rId18"/>
    <p:sldId id="348" r:id="rId19"/>
    <p:sldId id="359" r:id="rId20"/>
    <p:sldId id="332" r:id="rId21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7" autoAdjust="0"/>
  </p:normalViewPr>
  <p:slideViewPr>
    <p:cSldViewPr>
      <p:cViewPr varScale="1">
        <p:scale>
          <a:sx n="79" d="100"/>
          <a:sy n="79" d="100"/>
        </p:scale>
        <p:origin x="155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0C23AA-780C-46F0-B08E-7300A4028FC4}" type="datetimeFigureOut">
              <a:rPr lang="de-DE"/>
              <a:pPr>
                <a:defRPr/>
              </a:pPr>
              <a:t>07.01.2026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384918-97EB-4B2E-8474-FA13C9E7BA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84918-97EB-4B2E-8474-FA13C9E7BAAA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851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84918-97EB-4B2E-8474-FA13C9E7BAA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564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84918-97EB-4B2E-8474-FA13C9E7BAAA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210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84918-97EB-4B2E-8474-FA13C9E7BAA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364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3581-4502-4FA3-928F-037263E65725}" type="datetime1">
              <a:rPr lang="de-DE" smtClean="0"/>
              <a:t>07.01.2026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2A3-26CE-4B0D-A018-3C21B4CCC4F3}" type="datetime1">
              <a:rPr lang="de-DE" smtClean="0"/>
              <a:t>07.01.2026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2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4819-B54F-4B4C-9179-D57D243AC03C}" type="datetime1">
              <a:rPr lang="de-DE" smtClean="0"/>
              <a:t>07.01.2026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8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061C-7243-4333-B17B-223629330A16}" type="datetime1">
              <a:rPr lang="de-DE" smtClean="0"/>
              <a:t>07.01.2026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7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B8B3-B038-40F0-8BE7-847D5D3709E1}" type="datetime1">
              <a:rPr lang="de-DE" smtClean="0"/>
              <a:t>07.01.2026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0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C184-4073-4CCC-90FF-5758A3E49951}" type="datetime1">
              <a:rPr lang="de-DE" smtClean="0"/>
              <a:t>07.01.2026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7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8074-9B13-4BCA-A38B-74E8D900E475}" type="datetime1">
              <a:rPr lang="de-DE" smtClean="0"/>
              <a:t>07.01.2026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1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1EAC-0BED-4B57-B0A3-17B9911371DD}" type="datetime1">
              <a:rPr lang="de-DE" smtClean="0"/>
              <a:t>07.01.2026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9D75-8988-4B00-B20F-CA684A828C4E}" type="datetime1">
              <a:rPr lang="de-DE" smtClean="0"/>
              <a:t>07.01.2026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94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737F-C034-4B7F-B528-9897DED8092E}" type="datetime1">
              <a:rPr lang="de-DE" smtClean="0"/>
              <a:t>07.01.2026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20305A31-EC3B-4BBC-AFE9-DF855C7A860E}" type="datetime1">
              <a:rPr lang="de-DE" smtClean="0"/>
              <a:t>07.01.2026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16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4E2D-CD5B-4B8A-946C-BFBBA47B2242}" type="datetime1">
              <a:rPr lang="de-DE" smtClean="0"/>
              <a:t>07.01.2026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EA994C80-9278-4CCD-BAB5-FC93895593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7" r:id="rId1"/>
    <p:sldLayoutId id="2147486438" r:id="rId2"/>
    <p:sldLayoutId id="2147486439" r:id="rId3"/>
    <p:sldLayoutId id="2147486440" r:id="rId4"/>
    <p:sldLayoutId id="2147486441" r:id="rId5"/>
    <p:sldLayoutId id="2147486442" r:id="rId6"/>
    <p:sldLayoutId id="2147486443" r:id="rId7"/>
    <p:sldLayoutId id="2147486444" r:id="rId8"/>
    <p:sldLayoutId id="2147486445" r:id="rId9"/>
    <p:sldLayoutId id="2147486446" r:id="rId10"/>
    <p:sldLayoutId id="214748644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ten.de/" TargetMode="External"/><Relationship Id="rId2" Type="http://schemas.openxmlformats.org/officeDocument/2006/relationships/hyperlink" Target="http://www.schulministerium.nrw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ebergang.schul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Übergang in die Sek. 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de-DE" altLang="de-DE" sz="3900" dirty="0"/>
          </a:p>
          <a:p>
            <a:pPr marL="0" indent="0" algn="ctr" eaLnBrk="1" hangingPunct="1">
              <a:buNone/>
            </a:pPr>
            <a:r>
              <a:rPr lang="de-DE" altLang="de-DE" sz="3900" dirty="0"/>
              <a:t>Übergang von der Grundschule zur weiterführenden Schule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9875" y="571798"/>
            <a:ext cx="7202456" cy="1049235"/>
          </a:xfrm>
        </p:spPr>
        <p:txBody>
          <a:bodyPr/>
          <a:lstStyle/>
          <a:p>
            <a:pPr eaLnBrk="1" hangingPunct="1"/>
            <a:r>
              <a:rPr lang="de-DE" altLang="de-DE"/>
              <a:t>Termine in der Grundschule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>
          <a:xfrm>
            <a:off x="1088684" y="2015733"/>
            <a:ext cx="7443755" cy="2349371"/>
          </a:xfrm>
        </p:spPr>
        <p:txBody>
          <a:bodyPr/>
          <a:lstStyle/>
          <a:p>
            <a:pPr marL="342900" lvl="1" indent="0" eaLnBrk="1" hangingPunct="1">
              <a:lnSpc>
                <a:spcPct val="90000"/>
              </a:lnSpc>
              <a:buNone/>
              <a:defRPr/>
            </a:pPr>
            <a:endParaRPr lang="de-DE" sz="1800" dirty="0">
              <a:solidFill>
                <a:srgbClr val="FF0000"/>
              </a:solidFill>
            </a:endParaRPr>
          </a:p>
          <a:p>
            <a:pPr marL="342900" lvl="1" indent="0">
              <a:lnSpc>
                <a:spcPct val="90000"/>
              </a:lnSpc>
              <a:buClrTx/>
              <a:buNone/>
              <a:defRPr/>
            </a:pPr>
            <a:r>
              <a:rPr lang="de-DE" sz="2000" b="1" dirty="0"/>
              <a:t>Zeugnisausgabe am 06.02.2026</a:t>
            </a:r>
          </a:p>
          <a:p>
            <a:pPr marL="471487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2000" dirty="0"/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de-DE" sz="2000" b="1" dirty="0"/>
              <a:t>Halbjahreszeugnis mit Empfehlung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de-DE" sz="2000" dirty="0"/>
              <a:t> Anmeldeformulare durch die Grundschule (lila Bögen)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1800" dirty="0"/>
          </a:p>
          <a:p>
            <a:pPr marL="342900" lvl="1" indent="0" eaLnBrk="1" hangingPunct="1">
              <a:lnSpc>
                <a:spcPct val="90000"/>
              </a:lnSpc>
              <a:buNone/>
              <a:defRPr/>
            </a:pPr>
            <a:endParaRPr lang="de-DE" sz="1400" dirty="0"/>
          </a:p>
          <a:p>
            <a:pPr marL="342900" lvl="1" indent="0" eaLnBrk="1" hangingPunct="1">
              <a:lnSpc>
                <a:spcPct val="90000"/>
              </a:lnSpc>
              <a:buClrTx/>
              <a:buNone/>
              <a:defRPr/>
            </a:pP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42635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6" y="836712"/>
            <a:ext cx="7202456" cy="1049235"/>
          </a:xfrm>
        </p:spPr>
        <p:txBody>
          <a:bodyPr/>
          <a:lstStyle/>
          <a:p>
            <a:pPr eaLnBrk="1" hangingPunct="1"/>
            <a:r>
              <a:rPr lang="de-DE" altLang="de-DE" dirty="0"/>
              <a:t>Anmeldetermine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de-DE" dirty="0"/>
          </a:p>
          <a:p>
            <a:pPr eaLnBrk="1" hangingPunct="1">
              <a:buClrTx/>
              <a:defRPr/>
            </a:pPr>
            <a:r>
              <a:rPr lang="de-DE" sz="2400" dirty="0"/>
              <a:t>09.02. – 11.02.2026  </a:t>
            </a:r>
            <a:r>
              <a:rPr lang="de-DE" sz="2400" b="1" dirty="0"/>
              <a:t>EKS    </a:t>
            </a:r>
            <a:r>
              <a:rPr lang="de-DE" sz="2400" dirty="0"/>
              <a:t>     </a:t>
            </a:r>
          </a:p>
          <a:p>
            <a:pPr marL="0" indent="0">
              <a:buNone/>
              <a:defRPr/>
            </a:pPr>
            <a:endParaRPr lang="de-DE" sz="2400" dirty="0"/>
          </a:p>
          <a:p>
            <a:pPr eaLnBrk="1" hangingPunct="1">
              <a:buClrTx/>
              <a:defRPr/>
            </a:pPr>
            <a:r>
              <a:rPr lang="de-DE" sz="2400" dirty="0"/>
              <a:t>23.02. – 27.02.2026  </a:t>
            </a:r>
            <a:r>
              <a:rPr lang="de-DE" sz="2400" b="1" dirty="0"/>
              <a:t>alle anderen städtischen Schulen</a:t>
            </a:r>
          </a:p>
          <a:p>
            <a:pPr eaLnBrk="1" hangingPunct="1">
              <a:buClrTx/>
              <a:defRPr/>
            </a:pPr>
            <a:endParaRPr lang="de-DE" sz="2400" b="1" dirty="0"/>
          </a:p>
          <a:p>
            <a:pPr eaLnBrk="1" hangingPunct="1">
              <a:buClrTx/>
              <a:buFont typeface="Wingdings" panose="05000000000000000000" pitchFamily="2" charset="2"/>
              <a:buChar char="Ø"/>
              <a:defRPr/>
            </a:pPr>
            <a:r>
              <a:rPr lang="de-DE" sz="2400" b="1" dirty="0"/>
              <a:t> Alle Termine für die Anmeldung finden Sie im Flyer / auf der Homepage für den Übergang</a:t>
            </a:r>
            <a:r>
              <a:rPr lang="de-DE" sz="2400" dirty="0"/>
              <a:t>.                             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b="1" dirty="0"/>
              <a:t>    </a:t>
            </a:r>
            <a:r>
              <a:rPr lang="de-DE" dirty="0"/>
              <a:t>			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40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Anmeldung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1800" dirty="0"/>
              <a:t>Bei der Anmeldung sind vorzulegen: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de-DE" altLang="de-DE" sz="1800" dirty="0"/>
              <a:t>das </a:t>
            </a:r>
            <a:r>
              <a:rPr lang="de-DE" altLang="de-DE" sz="1800" dirty="0">
                <a:solidFill>
                  <a:srgbClr val="0070C0"/>
                </a:solidFill>
              </a:rPr>
              <a:t>Halbjahreszeugnis Klasse 4</a:t>
            </a:r>
            <a:r>
              <a:rPr lang="de-DE" altLang="de-DE" sz="1800" dirty="0"/>
              <a:t> bestehend aus Noten und der Empfehlung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de-DE" altLang="de-DE" sz="1800" dirty="0"/>
              <a:t>Anmeldeformulare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de-DE" altLang="de-DE" sz="1800" dirty="0">
                <a:sym typeface="Wingdings" pitchFamily="2" charset="2"/>
              </a:rPr>
              <a:t>Familienstammbuch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1800" dirty="0">
                <a:sym typeface="Wingdings" pitchFamily="2" charset="2"/>
              </a:rPr>
              <a:t>    </a:t>
            </a:r>
            <a:r>
              <a:rPr lang="de-DE" altLang="de-DE" sz="1800" dirty="0">
                <a:solidFill>
                  <a:srgbClr val="0070C0"/>
                </a:solidFill>
                <a:sym typeface="Wingdings" pitchFamily="2" charset="2"/>
              </a:rPr>
              <a:t>Kopie der Geburtsurkunde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1800" dirty="0">
                <a:solidFill>
                  <a:srgbClr val="0070C0"/>
                </a:solidFill>
                <a:sym typeface="Wingdings" pitchFamily="2" charset="2"/>
              </a:rPr>
              <a:t>    Impfausweis</a:t>
            </a:r>
            <a:endParaRPr lang="de-DE" altLang="de-DE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Internetadressen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8684" y="2015733"/>
            <a:ext cx="7299739" cy="3450613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de-DE" sz="2400" dirty="0">
                <a:solidFill>
                  <a:srgbClr val="C00000"/>
                </a:solidFill>
                <a:hlinkClick r:id="rId2"/>
              </a:rPr>
              <a:t>www.schulministerium.nrw.de</a:t>
            </a:r>
            <a:endParaRPr lang="de-DE" sz="2400" dirty="0">
              <a:solidFill>
                <a:srgbClr val="C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>
                <a:hlinkClick r:id="rId3"/>
              </a:rPr>
              <a:t>www.herten.de</a:t>
            </a: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sz="2400" dirty="0"/>
              <a:t>   Bildung und Erziehung/Schulen</a:t>
            </a:r>
          </a:p>
          <a:p>
            <a:pPr>
              <a:defRPr/>
            </a:pPr>
            <a:r>
              <a:rPr lang="de-DE" sz="2400" dirty="0" err="1">
                <a:hlinkClick r:id="rId4"/>
              </a:rPr>
              <a:t>uebergang.schule</a:t>
            </a: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sz="2400" dirty="0"/>
              <a:t>Infoseite Übergang zur weiterführenden Schule in Herten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32440" cy="4553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255" y="584030"/>
            <a:ext cx="8055315" cy="1049235"/>
          </a:xfrm>
        </p:spPr>
        <p:txBody>
          <a:bodyPr>
            <a:normAutofit/>
          </a:bodyPr>
          <a:lstStyle/>
          <a:p>
            <a:pPr algn="ctr"/>
            <a:r>
              <a:rPr lang="de-DE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Städtisches Gymnasium </a:t>
            </a:r>
            <a:r>
              <a:rPr lang="de-DE" sz="2800" b="1" spc="3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herten</a:t>
            </a:r>
            <a:endParaRPr lang="de-DE" sz="28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41" y="1853755"/>
            <a:ext cx="4896544" cy="347912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05405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32440" cy="4553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949" y="615569"/>
            <a:ext cx="7525664" cy="1049235"/>
          </a:xfrm>
        </p:spPr>
        <p:txBody>
          <a:bodyPr>
            <a:normAutofit/>
          </a:bodyPr>
          <a:lstStyle/>
          <a:p>
            <a:pPr algn="ctr"/>
            <a:r>
              <a:rPr lang="de-DE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Martin-Luther-Europaschule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255"/>
          <a:stretch/>
        </p:blipFill>
        <p:spPr>
          <a:xfrm>
            <a:off x="539552" y="2431497"/>
            <a:ext cx="8036951" cy="20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32440" cy="4553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908" y="543561"/>
            <a:ext cx="7202456" cy="1049235"/>
          </a:xfrm>
        </p:spPr>
        <p:txBody>
          <a:bodyPr>
            <a:normAutofit/>
          </a:bodyPr>
          <a:lstStyle/>
          <a:p>
            <a:pPr algn="ctr"/>
            <a:r>
              <a:rPr lang="de-DE" sz="2800" b="1" spc="3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Willy-braNDT-Realschule</a:t>
            </a:r>
            <a:endParaRPr lang="de-DE" sz="28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32" y="1844824"/>
            <a:ext cx="3675408" cy="36004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24358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32440" cy="4553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329" y="620688"/>
            <a:ext cx="7364887" cy="1049235"/>
          </a:xfrm>
        </p:spPr>
        <p:txBody>
          <a:bodyPr>
            <a:normAutofit/>
          </a:bodyPr>
          <a:lstStyle/>
          <a:p>
            <a:pPr algn="ctr"/>
            <a:r>
              <a:rPr lang="de-DE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Erich-</a:t>
            </a:r>
            <a:r>
              <a:rPr lang="de-DE" sz="2800" b="1" spc="3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klausener</a:t>
            </a:r>
            <a:r>
              <a:rPr lang="de-DE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de-DE" sz="2800" b="1" spc="3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realschule</a:t>
            </a:r>
            <a:endParaRPr lang="de-DE" sz="28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77" y="2420888"/>
            <a:ext cx="5993392" cy="216024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2133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32440" cy="4553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113" y="615569"/>
            <a:ext cx="7202456" cy="1049235"/>
          </a:xfrm>
        </p:spPr>
        <p:txBody>
          <a:bodyPr>
            <a:normAutofit/>
          </a:bodyPr>
          <a:lstStyle/>
          <a:p>
            <a:pPr algn="ctr"/>
            <a:r>
              <a:rPr lang="de-DE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Rosa-Parks-Gesamtschule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495179" cy="3396358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95660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777933"/>
            <a:ext cx="7202456" cy="1049235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396261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3400" dirty="0"/>
              <a:t>Weiterführende Schulen</a:t>
            </a:r>
            <a:br>
              <a:rPr lang="de-DE" altLang="de-DE" sz="3400" dirty="0"/>
            </a:br>
            <a:r>
              <a:rPr lang="de-DE" altLang="de-DE" sz="3400" dirty="0"/>
              <a:t>in NRW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de-DE" altLang="de-DE" sz="2600" dirty="0"/>
          </a:p>
          <a:p>
            <a:pPr eaLnBrk="1" hangingPunct="1">
              <a:buClrTx/>
            </a:pPr>
            <a:r>
              <a:rPr lang="de-DE" altLang="de-DE" sz="3200" dirty="0"/>
              <a:t>Sekundarschule</a:t>
            </a:r>
          </a:p>
          <a:p>
            <a:pPr eaLnBrk="1" hangingPunct="1">
              <a:buClrTx/>
            </a:pPr>
            <a:r>
              <a:rPr lang="de-DE" altLang="de-DE" sz="3200" dirty="0"/>
              <a:t>Realschule</a:t>
            </a:r>
          </a:p>
          <a:p>
            <a:pPr eaLnBrk="1" hangingPunct="1">
              <a:buClrTx/>
            </a:pPr>
            <a:r>
              <a:rPr lang="de-DE" altLang="de-DE" sz="3200" dirty="0"/>
              <a:t>(Hauptschule)</a:t>
            </a:r>
          </a:p>
          <a:p>
            <a:pPr eaLnBrk="1" hangingPunct="1">
              <a:buClrTx/>
            </a:pPr>
            <a:r>
              <a:rPr lang="de-DE" altLang="de-DE" sz="3200" dirty="0"/>
              <a:t>Gesamtschule</a:t>
            </a:r>
          </a:p>
          <a:p>
            <a:pPr eaLnBrk="1" hangingPunct="1">
              <a:buClrTx/>
            </a:pPr>
            <a:r>
              <a:rPr lang="de-DE" altLang="de-DE" sz="3200" dirty="0"/>
              <a:t>Gymnasium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9700" y="1752600"/>
            <a:ext cx="39243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600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15000" dirty="0"/>
              <a:t>  </a:t>
            </a:r>
            <a:r>
              <a:rPr lang="de-DE" altLang="de-DE" sz="18000" dirty="0">
                <a:solidFill>
                  <a:srgbClr val="C0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503081" cy="4426901"/>
          </a:xfrm>
        </p:spPr>
        <p:txBody>
          <a:bodyPr>
            <a:normAutofit/>
          </a:bodyPr>
          <a:lstStyle/>
          <a:p>
            <a:pPr algn="ctr"/>
            <a:r>
              <a:rPr lang="de-DE" altLang="de-DE" dirty="0"/>
              <a:t>Vielen Dank für Ihre Aufmerksamkeit!</a:t>
            </a: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endParaRPr lang="de-DE" alt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8685" y="2015735"/>
            <a:ext cx="7202456" cy="3933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04520"/>
            <a:ext cx="8008615" cy="5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sz="3400" dirty="0"/>
              <a:t>Weiterführende Schulen</a:t>
            </a:r>
            <a:br>
              <a:rPr lang="de-DE" altLang="de-DE" sz="3400" dirty="0"/>
            </a:br>
            <a:r>
              <a:rPr lang="de-DE" altLang="de-DE" sz="3400" dirty="0"/>
              <a:t>in Herten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88684" y="2015733"/>
            <a:ext cx="7443756" cy="345061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de-DE" altLang="de-DE" sz="2600" dirty="0"/>
          </a:p>
          <a:p>
            <a:pPr>
              <a:spcBef>
                <a:spcPts val="0"/>
              </a:spcBef>
              <a:buClrTx/>
            </a:pPr>
            <a:r>
              <a:rPr lang="de-DE" altLang="de-DE" sz="3200" dirty="0"/>
              <a:t>Martin-Luther-Schule (</a:t>
            </a:r>
            <a:r>
              <a:rPr lang="de-DE" altLang="de-DE" sz="3200" dirty="0">
                <a:solidFill>
                  <a:srgbClr val="FF0000"/>
                </a:solidFill>
              </a:rPr>
              <a:t>Sekundarschule</a:t>
            </a:r>
            <a:r>
              <a:rPr lang="de-DE" altLang="de-DE" sz="3200" dirty="0"/>
              <a:t>), Leitung Herr Schenk</a:t>
            </a:r>
          </a:p>
          <a:p>
            <a:pPr eaLnBrk="1" hangingPunct="1">
              <a:buClrTx/>
            </a:pPr>
            <a:r>
              <a:rPr lang="de-DE" altLang="de-DE" sz="3200" dirty="0"/>
              <a:t>Willy-Brandt-Schule (</a:t>
            </a:r>
            <a:r>
              <a:rPr lang="de-DE" altLang="de-DE" sz="3200" dirty="0">
                <a:solidFill>
                  <a:srgbClr val="FF0000"/>
                </a:solidFill>
              </a:rPr>
              <a:t>Realschule</a:t>
            </a:r>
            <a:r>
              <a:rPr lang="de-DE" altLang="de-DE" sz="3200" dirty="0"/>
              <a:t>), Leitung Herr Sondermann</a:t>
            </a:r>
          </a:p>
          <a:p>
            <a:pPr eaLnBrk="1" hangingPunct="1">
              <a:buClrTx/>
            </a:pPr>
            <a:r>
              <a:rPr lang="de-DE" altLang="de-DE" sz="3200" dirty="0"/>
              <a:t>Erich-Klausener-Schule (</a:t>
            </a:r>
            <a:r>
              <a:rPr lang="de-DE" altLang="de-DE" sz="3200" dirty="0" err="1">
                <a:solidFill>
                  <a:srgbClr val="FF0000"/>
                </a:solidFill>
              </a:rPr>
              <a:t>bischhöfl</a:t>
            </a:r>
            <a:r>
              <a:rPr lang="de-DE" altLang="de-DE" sz="3200" dirty="0">
                <a:solidFill>
                  <a:srgbClr val="FF0000"/>
                </a:solidFill>
              </a:rPr>
              <a:t>. Realschule</a:t>
            </a:r>
            <a:r>
              <a:rPr lang="de-DE" altLang="de-DE" sz="3200" dirty="0"/>
              <a:t>), Leitung Herr Kissenkötter</a:t>
            </a:r>
          </a:p>
          <a:p>
            <a:pPr eaLnBrk="1" hangingPunct="1">
              <a:buClrTx/>
            </a:pPr>
            <a:r>
              <a:rPr lang="de-DE" altLang="de-DE" sz="3200" dirty="0"/>
              <a:t>Rosa-Parks-Schule (</a:t>
            </a:r>
            <a:r>
              <a:rPr lang="de-DE" altLang="de-DE" sz="3200" dirty="0">
                <a:solidFill>
                  <a:srgbClr val="FF0000"/>
                </a:solidFill>
              </a:rPr>
              <a:t>Gesamtschule</a:t>
            </a:r>
            <a:r>
              <a:rPr lang="de-DE" altLang="de-DE" sz="3200" dirty="0"/>
              <a:t>), Leitung Frau Brzoza</a:t>
            </a:r>
          </a:p>
          <a:p>
            <a:pPr eaLnBrk="1" hangingPunct="1">
              <a:buClrTx/>
            </a:pPr>
            <a:r>
              <a:rPr lang="de-DE" altLang="de-DE" sz="3200" dirty="0"/>
              <a:t>Städtisches </a:t>
            </a:r>
            <a:r>
              <a:rPr lang="de-DE" altLang="de-DE" sz="3200" dirty="0">
                <a:solidFill>
                  <a:srgbClr val="FF0000"/>
                </a:solidFill>
              </a:rPr>
              <a:t>Gymnasium </a:t>
            </a:r>
            <a:r>
              <a:rPr lang="de-DE" altLang="de-DE" sz="3200" dirty="0"/>
              <a:t>Herten, Leitung Herr Maurus</a:t>
            </a:r>
          </a:p>
        </p:txBody>
      </p:sp>
    </p:spTree>
    <p:extLst>
      <p:ext uri="{BB962C8B-B14F-4D97-AF65-F5344CB8AC3E}">
        <p14:creationId xmlns:p14="http://schemas.microsoft.com/office/powerpoint/2010/main" val="260611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5" y="804521"/>
            <a:ext cx="7202456" cy="3922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dirty="0"/>
              <a:t>Der Beratungsprozess</a:t>
            </a:r>
            <a:endParaRPr lang="de-DE" altLang="de-DE" dirty="0">
              <a:latin typeface="+mn-lt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68035" y="1988840"/>
            <a:ext cx="7443756" cy="393354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sz="2400" dirty="0"/>
              <a:t>Die Beratung zum Übergang auf eine weiterführende Schule ist ein Prozess.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sz="1800" dirty="0"/>
          </a:p>
          <a:p>
            <a:pPr eaLnBrk="1" hangingPunct="1">
              <a:buClrTx/>
              <a:defRPr/>
            </a:pPr>
            <a:r>
              <a:rPr lang="de-DE" sz="2400" b="1" dirty="0"/>
              <a:t>gezielte Beobachtungen sowohl der Lehrerinnen und Lehrer als auch der Eltern während der gesamten Schulzeit</a:t>
            </a:r>
          </a:p>
          <a:p>
            <a:pPr>
              <a:buClrTx/>
              <a:defRPr/>
            </a:pPr>
            <a:r>
              <a:rPr lang="de-DE" sz="2400" dirty="0"/>
              <a:t>es werden der Leistungsstand, die Lernentwicklung und die Fähigkeiten des Kindes zusammenfasst</a:t>
            </a:r>
            <a:endParaRPr lang="de-DE" sz="2400" b="1" dirty="0"/>
          </a:p>
          <a:p>
            <a:pPr>
              <a:buClrTx/>
              <a:defRPr/>
            </a:pPr>
            <a:r>
              <a:rPr lang="de-DE" altLang="de-DE" sz="2400" dirty="0"/>
              <a:t>am Ende spricht die Klassenleitung eine EMPFEHLUNG aus</a:t>
            </a:r>
          </a:p>
          <a:p>
            <a:pPr>
              <a:buClrTx/>
              <a:defRPr/>
            </a:pPr>
            <a:r>
              <a:rPr lang="de-DE" altLang="de-DE" sz="2400" dirty="0"/>
              <a:t>im </a:t>
            </a:r>
            <a:r>
              <a:rPr lang="de-DE" altLang="de-DE" sz="2400" dirty="0">
                <a:solidFill>
                  <a:srgbClr val="FF0000"/>
                </a:solidFill>
              </a:rPr>
              <a:t>Idealfall findet sich eine gemeinsame Entscheidung von Schule und Elternhaus</a:t>
            </a:r>
          </a:p>
          <a:p>
            <a:pPr>
              <a:buClrTx/>
              <a:defRPr/>
            </a:pPr>
            <a:endParaRPr lang="de-DE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de-DE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E9173F-A50C-E321-26EC-6C3E75D08CD1}"/>
              </a:ext>
            </a:extLst>
          </p:cNvPr>
          <p:cNvSpPr txBox="1"/>
          <p:nvPr/>
        </p:nvSpPr>
        <p:spPr>
          <a:xfrm>
            <a:off x="2231740" y="113113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>im November in den Grundschulen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773" y="908720"/>
            <a:ext cx="7202456" cy="680264"/>
          </a:xfrm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rgbClr val="C00000"/>
                </a:solidFill>
              </a:rPr>
              <a:t>Die Empfehlung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88685" y="2060848"/>
            <a:ext cx="7202456" cy="345061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de-DE" sz="2800" dirty="0"/>
              <a:t> ist  Teil des Halbjahreszeugnisses</a:t>
            </a:r>
          </a:p>
          <a:p>
            <a:pPr marL="0" indent="0" eaLnBrk="1" hangingPunct="1">
              <a:buClrTx/>
              <a:buFont typeface="Wingdings" panose="05000000000000000000" pitchFamily="2" charset="2"/>
              <a:buChar char="Ø"/>
            </a:pPr>
            <a:r>
              <a:rPr lang="de-DE" altLang="de-DE" sz="2800" dirty="0"/>
              <a:t> ist nicht verbindlich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de-DE" altLang="de-D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DE" altLang="de-DE" sz="2600" dirty="0"/>
              <a:t>Der Empfehlung geht ein a) </a:t>
            </a:r>
            <a:r>
              <a:rPr lang="de-DE" altLang="de-DE" sz="2600" dirty="0">
                <a:solidFill>
                  <a:srgbClr val="C00000"/>
                </a:solidFill>
              </a:rPr>
              <a:t>Beratungsgespräch</a:t>
            </a:r>
            <a:r>
              <a:rPr lang="de-DE" altLang="de-DE" sz="2600" dirty="0"/>
              <a:t> voraus.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DE" altLang="de-DE" sz="2600" dirty="0"/>
              <a:t>Die Ergebnisse des Beratungsgespräches werden in einem b) </a:t>
            </a:r>
            <a:r>
              <a:rPr lang="de-DE" altLang="de-DE" sz="2600" dirty="0">
                <a:solidFill>
                  <a:srgbClr val="C00000"/>
                </a:solidFill>
              </a:rPr>
              <a:t>Protokoll</a:t>
            </a:r>
            <a:r>
              <a:rPr lang="de-DE" altLang="de-DE" sz="2600" dirty="0">
                <a:solidFill>
                  <a:schemeClr val="accent2"/>
                </a:solidFill>
              </a:rPr>
              <a:t> </a:t>
            </a:r>
            <a:r>
              <a:rPr lang="de-DE" altLang="de-DE" sz="2600" dirty="0"/>
              <a:t>festgehalten.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DE" altLang="de-DE" sz="2600" dirty="0"/>
              <a:t>Das Protokoll ist Grundlage für die c) </a:t>
            </a:r>
            <a:r>
              <a:rPr lang="de-DE" altLang="de-DE" sz="2600" dirty="0">
                <a:solidFill>
                  <a:srgbClr val="C00000"/>
                </a:solidFill>
              </a:rPr>
              <a:t>Empfehlung</a:t>
            </a:r>
            <a:r>
              <a:rPr lang="de-DE" altLang="de-DE" sz="2600" dirty="0"/>
              <a:t>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de-DE" altLang="de-DE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Protokoll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dirty="0"/>
              <a:t>Von der </a:t>
            </a:r>
            <a:r>
              <a:rPr lang="de-DE" altLang="de-DE" sz="2400" b="1" dirty="0">
                <a:solidFill>
                  <a:srgbClr val="C00000"/>
                </a:solidFill>
              </a:rPr>
              <a:t>Lehrkraft</a:t>
            </a:r>
            <a:r>
              <a:rPr lang="de-DE" altLang="de-DE" sz="2400" b="1" dirty="0"/>
              <a:t> </a:t>
            </a:r>
            <a:r>
              <a:rPr lang="de-DE" altLang="de-DE" sz="2400" dirty="0"/>
              <a:t>empfohlene Schulform: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dirty="0">
                <a:sym typeface="Wingdings" panose="05000000000000000000" pitchFamily="2" charset="2"/>
              </a:rPr>
              <a:t> HS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  <a:r>
              <a:rPr lang="de-DE" altLang="de-DE" sz="2400" dirty="0">
                <a:sym typeface="Wingdings" panose="05000000000000000000" pitchFamily="2" charset="2"/>
              </a:rPr>
              <a:t>      RS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  <a:r>
              <a:rPr lang="de-DE" altLang="de-DE" sz="2400" dirty="0">
                <a:sym typeface="Wingdings" panose="05000000000000000000" pitchFamily="2" charset="2"/>
              </a:rPr>
              <a:t>     </a:t>
            </a:r>
            <a:r>
              <a:rPr lang="de-DE" altLang="de-DE" sz="2400" dirty="0" err="1">
                <a:sym typeface="Wingdings" panose="05000000000000000000" pitchFamily="2" charset="2"/>
              </a:rPr>
              <a:t>Gym</a:t>
            </a:r>
            <a:r>
              <a:rPr lang="de-DE" altLang="de-DE" sz="2400" dirty="0">
                <a:sym typeface="Wingdings" panose="05000000000000000000" pitchFamily="2" charset="2"/>
              </a:rPr>
              <a:t>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b="1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dirty="0">
                <a:sym typeface="Wingdings" panose="05000000000000000000" pitchFamily="2" charset="2"/>
              </a:rPr>
              <a:t>Mit Einschränkung geeignet für:     RS      </a:t>
            </a:r>
            <a:r>
              <a:rPr lang="de-DE" altLang="de-DE" sz="2400" dirty="0" err="1">
                <a:sym typeface="Wingdings" panose="05000000000000000000" pitchFamily="2" charset="2"/>
              </a:rPr>
              <a:t>Gym</a:t>
            </a:r>
            <a:endParaRPr lang="de-DE" altLang="de-DE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dirty="0">
                <a:sym typeface="Wingdings" panose="05000000000000000000" pitchFamily="2" charset="2"/>
              </a:rPr>
              <a:t>Meinung der </a:t>
            </a:r>
            <a:r>
              <a:rPr lang="de-DE" altLang="de-DE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Erziehungsberechtigten</a:t>
            </a:r>
            <a:r>
              <a:rPr lang="de-DE" altLang="de-DE" sz="2400" dirty="0">
                <a:sym typeface="Wingdings" panose="05000000000000000000" pitchFamily="2" charset="2"/>
              </a:rPr>
              <a:t>: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 </a:t>
            </a:r>
            <a:r>
              <a:rPr lang="de-DE" altLang="de-DE" sz="2400" dirty="0">
                <a:sym typeface="Wingdings" panose="05000000000000000000" pitchFamily="2" charset="2"/>
              </a:rPr>
              <a:t> HS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  <a:r>
              <a:rPr lang="de-DE" altLang="de-DE" sz="2400" dirty="0">
                <a:sym typeface="Wingdings" panose="05000000000000000000" pitchFamily="2" charset="2"/>
              </a:rPr>
              <a:t>     RS /</a:t>
            </a:r>
            <a:r>
              <a:rPr lang="de-DE" altLang="de-DE" sz="2400" b="1" dirty="0">
                <a:sym typeface="Wingdings" panose="05000000000000000000" pitchFamily="2" charset="2"/>
              </a:rPr>
              <a:t>GE/SK  </a:t>
            </a:r>
            <a:r>
              <a:rPr lang="de-DE" altLang="de-DE" sz="2400" dirty="0">
                <a:sym typeface="Wingdings" panose="05000000000000000000" pitchFamily="2" charset="2"/>
              </a:rPr>
              <a:t>   </a:t>
            </a:r>
            <a:r>
              <a:rPr lang="de-DE" altLang="de-DE" sz="2400" dirty="0" err="1">
                <a:sym typeface="Wingdings" panose="05000000000000000000" pitchFamily="2" charset="2"/>
              </a:rPr>
              <a:t>Gym</a:t>
            </a:r>
            <a:r>
              <a:rPr lang="de-DE" altLang="de-DE" sz="2400" dirty="0">
                <a:sym typeface="Wingdings" panose="05000000000000000000" pitchFamily="2" charset="2"/>
              </a:rPr>
              <a:t>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0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dirty="0">
                <a:sym typeface="Wingdings" panose="05000000000000000000" pitchFamily="2" charset="2"/>
              </a:rPr>
              <a:t>Gemeinsames </a:t>
            </a:r>
            <a:r>
              <a:rPr lang="de-DE" altLang="de-DE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Beratungsergebnis</a:t>
            </a:r>
            <a:r>
              <a:rPr lang="de-DE" altLang="de-DE" sz="2400" dirty="0">
                <a:sym typeface="Wingdings" panose="05000000000000000000" pitchFamily="2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400" dirty="0">
                <a:sym typeface="Wingdings" panose="05000000000000000000" pitchFamily="2" charset="2"/>
              </a:rPr>
              <a:t> HS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  <a:r>
              <a:rPr lang="de-DE" altLang="de-DE" sz="2400" dirty="0">
                <a:sym typeface="Wingdings" panose="05000000000000000000" pitchFamily="2" charset="2"/>
              </a:rPr>
              <a:t>     RS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  <a:r>
              <a:rPr lang="de-DE" altLang="de-DE" sz="2400" dirty="0">
                <a:sym typeface="Wingdings" panose="05000000000000000000" pitchFamily="2" charset="2"/>
              </a:rPr>
              <a:t>      </a:t>
            </a:r>
            <a:r>
              <a:rPr lang="de-DE" altLang="de-DE" sz="2400" dirty="0" err="1">
                <a:sym typeface="Wingdings" panose="05000000000000000000" pitchFamily="2" charset="2"/>
              </a:rPr>
              <a:t>Gym</a:t>
            </a:r>
            <a:r>
              <a:rPr lang="de-DE" altLang="de-DE" sz="2400" dirty="0">
                <a:sym typeface="Wingdings" panose="05000000000000000000" pitchFamily="2" charset="2"/>
              </a:rPr>
              <a:t> /</a:t>
            </a:r>
            <a:r>
              <a:rPr lang="de-DE" altLang="de-DE" sz="2400" b="1" dirty="0">
                <a:sym typeface="Wingdings" panose="05000000000000000000" pitchFamily="2" charset="2"/>
              </a:rPr>
              <a:t>GE/SK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(vorbehaltlich der Entscheidung der Klassenkonferenz)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115616" y="398365"/>
            <a:ext cx="7206837" cy="1049235"/>
          </a:xfrm>
        </p:spPr>
        <p:txBody>
          <a:bodyPr>
            <a:normAutofit/>
          </a:bodyPr>
          <a:lstStyle/>
          <a:p>
            <a:r>
              <a:rPr lang="de-DE" altLang="de-DE" dirty="0"/>
              <a:t>Termine in den weiterführenden Schulen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86" y="2016125"/>
            <a:ext cx="2442566" cy="3449638"/>
          </a:xfrm>
          <a:noFill/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709738"/>
            <a:ext cx="8058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8" name="Rectangle 6"/>
          <p:cNvSpPr>
            <a:spLocks noChangeArrowheads="1"/>
          </p:cNvSpPr>
          <p:nvPr/>
        </p:nvSpPr>
        <p:spPr bwMode="auto">
          <a:xfrm>
            <a:off x="566740" y="250284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3870325" algn="l"/>
                <a:tab pos="4051300" algn="l"/>
                <a:tab pos="4860925" algn="l"/>
                <a:tab pos="5311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84185"/>
              </p:ext>
            </p:extLst>
          </p:nvPr>
        </p:nvGraphicFramePr>
        <p:xfrm>
          <a:off x="380392" y="1129983"/>
          <a:ext cx="8454653" cy="481440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38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3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de-DE" sz="700" dirty="0">
                        <a:solidFill>
                          <a:schemeClr val="accent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FF00"/>
                          </a:solidFill>
                          <a:effectLst/>
                        </a:rPr>
                        <a:t>Tage der offenen Tür</a:t>
                      </a:r>
                      <a:endParaRPr lang="de-DE" sz="14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FF00"/>
                          </a:solidFill>
                          <a:effectLst/>
                        </a:rPr>
                        <a:t>Info-Abende für Eltern und Erziehungsberechtigte</a:t>
                      </a:r>
                      <a:endParaRPr lang="de-DE" sz="14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600" dirty="0" err="1">
                          <a:solidFill>
                            <a:srgbClr val="FFFF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Kennenlernnachmittage</a:t>
                      </a:r>
                      <a:endParaRPr lang="de-DE" sz="16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de-DE" sz="700" dirty="0">
                        <a:solidFill>
                          <a:schemeClr val="accent6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700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Erich-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effectLst/>
                        </a:rPr>
                        <a:t>Klausener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-Schule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08.11.2025</a:t>
                      </a:r>
                      <a:endParaRPr lang="de-DE" sz="14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von 11 – 14 Uhr</a:t>
                      </a:r>
                      <a:endParaRPr lang="de-DE" sz="140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1400" strike="noStrike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bitte bei der Schule erfragen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140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7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Martin-Luther-Schule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22.11.2025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von 14 – 17 Uhr</a:t>
                      </a: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  <a:defRPr/>
                      </a:pPr>
                      <a:r>
                        <a:rPr lang="de-DE" sz="1400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13.01.2026</a:t>
                      </a:r>
                      <a:r>
                        <a:rPr lang="de-DE" sz="1400" strike="noStrike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um</a:t>
                      </a:r>
                      <a:r>
                        <a:rPr lang="de-DE" sz="1400" strike="noStrike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19 Uhr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12.05.2026</a:t>
                      </a: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7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Städtisches</a:t>
                      </a:r>
                      <a:r>
                        <a:rPr lang="de-DE" sz="1100" baseline="0" dirty="0">
                          <a:solidFill>
                            <a:srgbClr val="000000"/>
                          </a:solidFill>
                          <a:effectLst/>
                        </a:rPr>
                        <a:t> Gymnasium Herten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22.11.2025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von 10</a:t>
                      </a:r>
                      <a:r>
                        <a:rPr lang="de-DE" sz="14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13 Uhr</a:t>
                      </a:r>
                      <a:endParaRPr lang="de-DE" sz="1400" dirty="0">
                        <a:solidFill>
                          <a:srgbClr val="00B0F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20.11.2025 um 19 Uhr</a:t>
                      </a: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Wird noch bekannt gegeben</a:t>
                      </a: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7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0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  <a:defRPr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Willy-Brandt-Schule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29.11.2025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von 10 – 13 Uhr</a:t>
                      </a: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02.12.2025 um 19 Uhr</a:t>
                      </a: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13.07.2026</a:t>
                      </a: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strike="noStrike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7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</a:rPr>
                        <a:t>Rosa-Parks-Schule</a:t>
                      </a:r>
                      <a:endParaRPr lang="de-DE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15.11.2025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von 10 – 13 Uhr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strike="noStrike" dirty="0">
                          <a:solidFill>
                            <a:srgbClr val="00B0F0"/>
                          </a:solidFill>
                          <a:effectLst/>
                        </a:rPr>
                        <a:t>21.01.2026 um 18 Uhr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de-DE" sz="1400" strike="noStrike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32" marR="388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655" algn="l"/>
                          <a:tab pos="3870960" algn="l"/>
                          <a:tab pos="4050665" algn="l"/>
                          <a:tab pos="4860925" algn="l"/>
                          <a:tab pos="5311140" algn="l"/>
                        </a:tabLst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26.06.2026</a:t>
                      </a:r>
                    </a:p>
                  </a:txBody>
                  <a:tcPr marL="38832" marR="388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82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088685" y="1196751"/>
            <a:ext cx="7202456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de-DE" b="1" dirty="0"/>
              <a:t>Mögliche Checkliste </a:t>
            </a:r>
            <a:br>
              <a:rPr lang="de-DE" altLang="de-DE" b="1" dirty="0"/>
            </a:br>
            <a:endParaRPr lang="de-DE" altLang="de-DE" b="1" dirty="0"/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de-DE" altLang="de-DE" sz="2800" dirty="0"/>
              <a:t>Gefordertes Leistungsvermögen? </a:t>
            </a:r>
            <a:r>
              <a:rPr lang="de-DE" altLang="de-DE" sz="2400" dirty="0"/>
              <a:t>(Über- / Unterforderung)</a:t>
            </a:r>
          </a:p>
          <a:p>
            <a:pPr>
              <a:buClrTx/>
            </a:pPr>
            <a:r>
              <a:rPr lang="de-DE" altLang="de-DE" sz="2800" dirty="0"/>
              <a:t>Schulweg/Erreichbarkeit/Entfernung</a:t>
            </a:r>
          </a:p>
          <a:p>
            <a:pPr>
              <a:buClrTx/>
            </a:pPr>
            <a:r>
              <a:rPr lang="de-DE" altLang="de-DE" sz="2800" dirty="0"/>
              <a:t>Bildungsangebot</a:t>
            </a:r>
          </a:p>
          <a:p>
            <a:pPr>
              <a:buClrTx/>
            </a:pPr>
            <a:r>
              <a:rPr lang="de-DE" altLang="de-DE" sz="2800" dirty="0"/>
              <a:t>Schwerpunkte </a:t>
            </a:r>
            <a:r>
              <a:rPr lang="de-DE" altLang="de-DE" sz="2400" dirty="0"/>
              <a:t>(Sprachen/Naturwissenschaften/andere)</a:t>
            </a:r>
          </a:p>
          <a:p>
            <a:pPr>
              <a:buClrTx/>
            </a:pPr>
            <a:r>
              <a:rPr lang="de-DE" altLang="de-DE" sz="2800" dirty="0"/>
              <a:t>Fächerangebot</a:t>
            </a:r>
          </a:p>
          <a:p>
            <a:pPr>
              <a:buClrTx/>
            </a:pPr>
            <a:r>
              <a:rPr lang="de-DE" altLang="de-DE" sz="2800" dirty="0"/>
              <a:t>Differenzierende Angebote, wählbare Kurse</a:t>
            </a:r>
          </a:p>
          <a:p>
            <a:pPr>
              <a:buClrTx/>
            </a:pPr>
            <a:r>
              <a:rPr lang="de-DE" altLang="de-DE" sz="2800" dirty="0"/>
              <a:t>Arbeitsgemeinschaften</a:t>
            </a:r>
          </a:p>
          <a:p>
            <a:pPr>
              <a:buClrTx/>
            </a:pPr>
            <a:r>
              <a:rPr lang="de-DE" altLang="de-DE" sz="2800" dirty="0"/>
              <a:t>Praktika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537</Words>
  <Application>Microsoft Office PowerPoint</Application>
  <PresentationFormat>Bildschirmpräsentation (4:3)</PresentationFormat>
  <Paragraphs>152</Paragraphs>
  <Slides>20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Gallery</vt:lpstr>
      <vt:lpstr>Übergang in die Sek. I</vt:lpstr>
      <vt:lpstr>Weiterführende Schulen in NRW</vt:lpstr>
      <vt:lpstr>PowerPoint-Präsentation</vt:lpstr>
      <vt:lpstr>Weiterführende Schulen in Herten</vt:lpstr>
      <vt:lpstr>Der Beratungsprozess</vt:lpstr>
      <vt:lpstr>Die Empfehlung</vt:lpstr>
      <vt:lpstr>Protokoll</vt:lpstr>
      <vt:lpstr>Termine in den weiterführenden Schulen</vt:lpstr>
      <vt:lpstr>Mögliche Checkliste  </vt:lpstr>
      <vt:lpstr>Termine in der Grundschule</vt:lpstr>
      <vt:lpstr>Anmeldetermine</vt:lpstr>
      <vt:lpstr>Anmeldung</vt:lpstr>
      <vt:lpstr>Internetadressen</vt:lpstr>
      <vt:lpstr>Städtisches Gymnasium herten</vt:lpstr>
      <vt:lpstr>Martin-Luther-Europaschule</vt:lpstr>
      <vt:lpstr>Willy-braNDT-Realschule</vt:lpstr>
      <vt:lpstr>Erich-klausener-realschule</vt:lpstr>
      <vt:lpstr>Rosa-Parks-Gesamtschule</vt:lpstr>
      <vt:lpstr>Fragen?</vt:lpstr>
      <vt:lpstr>Vielen Dank für Ihre Aufmerksamkeit!   </vt:lpstr>
    </vt:vector>
  </TitlesOfParts>
  <Company>Stadtwerke Herten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Übergang in die Sek. I</dc:title>
  <dc:creator>Ulrike Terdenge</dc:creator>
  <cp:lastModifiedBy>Laura Scholich</cp:lastModifiedBy>
  <cp:revision>233</cp:revision>
  <cp:lastPrinted>2017-11-08T12:00:37Z</cp:lastPrinted>
  <dcterms:created xsi:type="dcterms:W3CDTF">2011-11-22T08:36:00Z</dcterms:created>
  <dcterms:modified xsi:type="dcterms:W3CDTF">2026-01-07T19:00:18Z</dcterms:modified>
</cp:coreProperties>
</file>